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62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79" r:id="rId8"/>
    <p:sldId id="260" r:id="rId9"/>
    <p:sldId id="261" r:id="rId10"/>
    <p:sldId id="280" r:id="rId11"/>
    <p:sldId id="278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3477" userDrawn="1">
          <p15:clr>
            <a:srgbClr val="A4A3A4"/>
          </p15:clr>
        </p15:guide>
        <p15:guide id="3" orient="horz" pos="3453" userDrawn="1">
          <p15:clr>
            <a:srgbClr val="A4A3A4"/>
          </p15:clr>
        </p15:guide>
        <p15:guide id="4" orient="horz" pos="1638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owVvbZgCTzR6w1dWzBP8nEX/S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89"/>
    <p:restoredTop sz="96018"/>
  </p:normalViewPr>
  <p:slideViewPr>
    <p:cSldViewPr snapToGrid="0">
      <p:cViewPr varScale="1">
        <p:scale>
          <a:sx n="105" d="100"/>
          <a:sy n="105" d="100"/>
        </p:scale>
        <p:origin x="200" y="448"/>
      </p:cViewPr>
      <p:guideLst>
        <p:guide orient="horz" pos="618"/>
        <p:guide pos="3477"/>
        <p:guide orient="horz" pos="3453"/>
        <p:guide orient="horz" pos="16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36" Type="http://customschemas.google.com/relationships/presentationmetadata" Target="metadata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>
          <a:extLst>
            <a:ext uri="{FF2B5EF4-FFF2-40B4-BE49-F238E27FC236}">
              <a16:creationId xmlns:a16="http://schemas.microsoft.com/office/drawing/2014/main" id="{BCC06C52-FDC3-C1E7-04FD-FA4EC666E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>
            <a:extLst>
              <a:ext uri="{FF2B5EF4-FFF2-40B4-BE49-F238E27FC236}">
                <a16:creationId xmlns:a16="http://schemas.microsoft.com/office/drawing/2014/main" id="{28AE0780-C3CD-35A7-262F-E93C351101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8:notes">
            <a:extLst>
              <a:ext uri="{FF2B5EF4-FFF2-40B4-BE49-F238E27FC236}">
                <a16:creationId xmlns:a16="http://schemas.microsoft.com/office/drawing/2014/main" id="{2138C331-657F-8F63-F825-077C8418AF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8:notes">
            <a:extLst>
              <a:ext uri="{FF2B5EF4-FFF2-40B4-BE49-F238E27FC236}">
                <a16:creationId xmlns:a16="http://schemas.microsoft.com/office/drawing/2014/main" id="{37772620-476C-3CFA-AD87-0C793A097F5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1724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98D8FE8E-571E-2A63-8DA5-8C278B4D4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15B2C0C8-2955-9CA5-52E4-CC33D0EB0B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5288CD19-A02A-AECC-35CC-BD09779F2B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7:notes">
            <a:extLst>
              <a:ext uri="{FF2B5EF4-FFF2-40B4-BE49-F238E27FC236}">
                <a16:creationId xmlns:a16="http://schemas.microsoft.com/office/drawing/2014/main" id="{CAB79D05-D306-F43B-D6DE-D1CA57B5AAA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9787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>
          <a:extLst>
            <a:ext uri="{FF2B5EF4-FFF2-40B4-BE49-F238E27FC236}">
              <a16:creationId xmlns:a16="http://schemas.microsoft.com/office/drawing/2014/main" id="{3F36EB4F-3FBE-3014-EE5D-A50D682B8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5:notes">
            <a:extLst>
              <a:ext uri="{FF2B5EF4-FFF2-40B4-BE49-F238E27FC236}">
                <a16:creationId xmlns:a16="http://schemas.microsoft.com/office/drawing/2014/main" id="{8F1C6EEE-97CC-D8F3-E6DB-2AA15AAA3E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25:notes">
            <a:extLst>
              <a:ext uri="{FF2B5EF4-FFF2-40B4-BE49-F238E27FC236}">
                <a16:creationId xmlns:a16="http://schemas.microsoft.com/office/drawing/2014/main" id="{CBD4DDEB-5E59-0A12-87D7-8837678911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0" name="Google Shape;350;p25:notes">
            <a:extLst>
              <a:ext uri="{FF2B5EF4-FFF2-40B4-BE49-F238E27FC236}">
                <a16:creationId xmlns:a16="http://schemas.microsoft.com/office/drawing/2014/main" id="{6CA093B9-C953-C9B5-F1D7-4B1A7B22343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0902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9"/>
          <p:cNvSpPr txBox="1">
            <a:spLocks noGrp="1"/>
          </p:cNvSpPr>
          <p:nvPr>
            <p:ph type="ctrTitle"/>
          </p:nvPr>
        </p:nvSpPr>
        <p:spPr>
          <a:xfrm>
            <a:off x="517870" y="978408"/>
            <a:ext cx="5021183" cy="5074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9"/>
          <p:cNvSpPr txBox="1">
            <a:spLocks noGrp="1"/>
          </p:cNvSpPr>
          <p:nvPr>
            <p:ph type="subTitle" idx="1"/>
          </p:nvPr>
        </p:nvSpPr>
        <p:spPr>
          <a:xfrm>
            <a:off x="6662167" y="3602038"/>
            <a:ext cx="5021183" cy="2244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i="1"/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8" name="Google Shape;98;p39"/>
          <p:cNvSpPr txBox="1">
            <a:spLocks noGrp="1"/>
          </p:cNvSpPr>
          <p:nvPr>
            <p:ph type="ftr" idx="11"/>
          </p:nvPr>
        </p:nvSpPr>
        <p:spPr>
          <a:xfrm>
            <a:off x="517870" y="9771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9"/>
          <p:cNvSpPr txBox="1">
            <a:spLocks noGrp="1"/>
          </p:cNvSpPr>
          <p:nvPr>
            <p:ph type="sldNum" idx="12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0"/>
          <p:cNvSpPr txBox="1"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0"/>
          <p:cNvSpPr txBox="1">
            <a:spLocks noGrp="1"/>
          </p:cNvSpPr>
          <p:nvPr>
            <p:ph type="body" idx="1"/>
          </p:nvPr>
        </p:nvSpPr>
        <p:spPr>
          <a:xfrm>
            <a:off x="6063049" y="969264"/>
            <a:ext cx="5290751" cy="2555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40"/>
          <p:cNvSpPr txBox="1">
            <a:spLocks noGrp="1"/>
          </p:cNvSpPr>
          <p:nvPr>
            <p:ph type="body" idx="2"/>
          </p:nvPr>
        </p:nvSpPr>
        <p:spPr>
          <a:xfrm>
            <a:off x="6063049" y="3621849"/>
            <a:ext cx="5290751" cy="2555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5" name="Google Shape;115;p40"/>
          <p:cNvSpPr txBox="1">
            <a:spLocks noGrp="1"/>
          </p:cNvSpPr>
          <p:nvPr>
            <p:ph type="dt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0"/>
          <p:cNvSpPr txBox="1">
            <a:spLocks noGrp="1"/>
          </p:cNvSpPr>
          <p:nvPr>
            <p:ph type="ftr" idx="11"/>
          </p:nvPr>
        </p:nvSpPr>
        <p:spPr>
          <a:xfrm>
            <a:off x="517870" y="9771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0"/>
          <p:cNvSpPr txBox="1">
            <a:spLocks noGrp="1"/>
          </p:cNvSpPr>
          <p:nvPr>
            <p:ph type="sldNum" idx="12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8"/>
          <p:cNvSpPr txBox="1">
            <a:spLocks noGrp="1"/>
          </p:cNvSpPr>
          <p:nvPr>
            <p:ph type="ctrTitle"/>
          </p:nvPr>
        </p:nvSpPr>
        <p:spPr>
          <a:xfrm>
            <a:off x="517870" y="978408"/>
            <a:ext cx="5021183" cy="5074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8"/>
          <p:cNvSpPr txBox="1">
            <a:spLocks noGrp="1"/>
          </p:cNvSpPr>
          <p:nvPr>
            <p:ph type="subTitle" idx="1"/>
          </p:nvPr>
        </p:nvSpPr>
        <p:spPr>
          <a:xfrm>
            <a:off x="6662167" y="3602038"/>
            <a:ext cx="5021183" cy="2244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i="1"/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1" name="Google Shape;121;p38"/>
          <p:cNvSpPr txBox="1">
            <a:spLocks noGrp="1"/>
          </p:cNvSpPr>
          <p:nvPr>
            <p:ph type="ftr" idx="11"/>
          </p:nvPr>
        </p:nvSpPr>
        <p:spPr>
          <a:xfrm>
            <a:off x="517870" y="9771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8"/>
          <p:cNvSpPr txBox="1">
            <a:spLocks noGrp="1"/>
          </p:cNvSpPr>
          <p:nvPr>
            <p:ph type="sldNum" idx="12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1"/>
          <p:cNvSpPr txBox="1"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1"/>
          <p:cNvSpPr txBox="1">
            <a:spLocks noGrp="1"/>
          </p:cNvSpPr>
          <p:nvPr>
            <p:ph type="body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51"/>
          <p:cNvSpPr txBox="1">
            <a:spLocks noGrp="1"/>
          </p:cNvSpPr>
          <p:nvPr>
            <p:ph type="dt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1"/>
          <p:cNvSpPr txBox="1">
            <a:spLocks noGrp="1"/>
          </p:cNvSpPr>
          <p:nvPr>
            <p:ph type="ftr" idx="11"/>
          </p:nvPr>
        </p:nvSpPr>
        <p:spPr>
          <a:xfrm>
            <a:off x="517870" y="9771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1"/>
          <p:cNvSpPr txBox="1">
            <a:spLocks noGrp="1"/>
          </p:cNvSpPr>
          <p:nvPr>
            <p:ph type="sldNum" idx="12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2"/>
          <p:cNvSpPr txBox="1"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2"/>
          <p:cNvSpPr txBox="1"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i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52"/>
          <p:cNvSpPr txBox="1">
            <a:spLocks noGrp="1"/>
          </p:cNvSpPr>
          <p:nvPr>
            <p:ph type="dt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52"/>
          <p:cNvSpPr txBox="1">
            <a:spLocks noGrp="1"/>
          </p:cNvSpPr>
          <p:nvPr>
            <p:ph type="ftr" idx="11"/>
          </p:nvPr>
        </p:nvSpPr>
        <p:spPr>
          <a:xfrm>
            <a:off x="517870" y="9771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52"/>
          <p:cNvSpPr txBox="1">
            <a:spLocks noGrp="1"/>
          </p:cNvSpPr>
          <p:nvPr>
            <p:ph type="sldNum" idx="12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3"/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53"/>
          <p:cNvSpPr txBox="1"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53"/>
          <p:cNvSpPr txBox="1"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1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9" name="Google Shape;139;p53"/>
          <p:cNvSpPr txBox="1">
            <a:spLocks noGrp="1"/>
          </p:cNvSpPr>
          <p:nvPr>
            <p:ph type="body" idx="2"/>
          </p:nvPr>
        </p:nvSpPr>
        <p:spPr>
          <a:xfrm>
            <a:off x="517870" y="2876085"/>
            <a:ext cx="5020056" cy="3322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53"/>
          <p:cNvSpPr txBox="1">
            <a:spLocks noGrp="1"/>
          </p:cNvSpPr>
          <p:nvPr>
            <p:ph type="body" idx="3"/>
          </p:nvPr>
        </p:nvSpPr>
        <p:spPr>
          <a:xfrm>
            <a:off x="6662168" y="2178908"/>
            <a:ext cx="5021182" cy="654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1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1" name="Google Shape;141;p53"/>
          <p:cNvSpPr txBox="1">
            <a:spLocks noGrp="1"/>
          </p:cNvSpPr>
          <p:nvPr>
            <p:ph type="body" idx="4"/>
          </p:nvPr>
        </p:nvSpPr>
        <p:spPr>
          <a:xfrm>
            <a:off x="6662168" y="2876085"/>
            <a:ext cx="5021182" cy="3322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53"/>
          <p:cNvSpPr txBox="1">
            <a:spLocks noGrp="1"/>
          </p:cNvSpPr>
          <p:nvPr>
            <p:ph type="dt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53"/>
          <p:cNvSpPr txBox="1">
            <a:spLocks noGrp="1"/>
          </p:cNvSpPr>
          <p:nvPr>
            <p:ph type="ftr" idx="11"/>
          </p:nvPr>
        </p:nvSpPr>
        <p:spPr>
          <a:xfrm>
            <a:off x="517870" y="9771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53"/>
          <p:cNvSpPr txBox="1">
            <a:spLocks noGrp="1"/>
          </p:cNvSpPr>
          <p:nvPr>
            <p:ph type="sldNum" idx="12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4"/>
          <p:cNvSpPr txBox="1"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4"/>
          <p:cNvSpPr txBox="1">
            <a:spLocks noGrp="1"/>
          </p:cNvSpPr>
          <p:nvPr>
            <p:ph type="dt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4"/>
          <p:cNvSpPr txBox="1">
            <a:spLocks noGrp="1"/>
          </p:cNvSpPr>
          <p:nvPr>
            <p:ph type="ftr" idx="11"/>
          </p:nvPr>
        </p:nvSpPr>
        <p:spPr>
          <a:xfrm>
            <a:off x="517870" y="9771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4"/>
          <p:cNvSpPr txBox="1">
            <a:spLocks noGrp="1"/>
          </p:cNvSpPr>
          <p:nvPr>
            <p:ph type="sldNum" idx="12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5"/>
          <p:cNvSpPr txBox="1">
            <a:spLocks noGrp="1"/>
          </p:cNvSpPr>
          <p:nvPr>
            <p:ph type="dt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55"/>
          <p:cNvSpPr txBox="1">
            <a:spLocks noGrp="1"/>
          </p:cNvSpPr>
          <p:nvPr>
            <p:ph type="ftr" idx="11"/>
          </p:nvPr>
        </p:nvSpPr>
        <p:spPr>
          <a:xfrm>
            <a:off x="517870" y="9771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55"/>
          <p:cNvSpPr txBox="1">
            <a:spLocks noGrp="1"/>
          </p:cNvSpPr>
          <p:nvPr>
            <p:ph type="sldNum" idx="12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6"/>
          <p:cNvSpPr txBox="1"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6"/>
          <p:cNvSpPr txBox="1">
            <a:spLocks noGrp="1"/>
          </p:cNvSpPr>
          <p:nvPr>
            <p:ph type="body" idx="1"/>
          </p:nvPr>
        </p:nvSpPr>
        <p:spPr>
          <a:xfrm>
            <a:off x="6653182" y="987423"/>
            <a:ext cx="5020948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7" name="Google Shape;157;p56"/>
          <p:cNvSpPr txBox="1">
            <a:spLocks noGrp="1"/>
          </p:cNvSpPr>
          <p:nvPr>
            <p:ph type="body" idx="2"/>
          </p:nvPr>
        </p:nvSpPr>
        <p:spPr>
          <a:xfrm>
            <a:off x="517870" y="3361038"/>
            <a:ext cx="5020948" cy="250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1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8" name="Google Shape;158;p56"/>
          <p:cNvSpPr txBox="1">
            <a:spLocks noGrp="1"/>
          </p:cNvSpPr>
          <p:nvPr>
            <p:ph type="dt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6"/>
          <p:cNvSpPr txBox="1">
            <a:spLocks noGrp="1"/>
          </p:cNvSpPr>
          <p:nvPr>
            <p:ph type="ftr" idx="11"/>
          </p:nvPr>
        </p:nvSpPr>
        <p:spPr>
          <a:xfrm>
            <a:off x="517870" y="9771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56"/>
          <p:cNvSpPr txBox="1">
            <a:spLocks noGrp="1"/>
          </p:cNvSpPr>
          <p:nvPr>
            <p:ph type="sldNum" idx="12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7"/>
          <p:cNvSpPr txBox="1"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57"/>
          <p:cNvSpPr>
            <a:spLocks noGrp="1"/>
          </p:cNvSpPr>
          <p:nvPr>
            <p:ph type="pic" idx="2"/>
          </p:nvPr>
        </p:nvSpPr>
        <p:spPr>
          <a:xfrm>
            <a:off x="6662168" y="987425"/>
            <a:ext cx="5027005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64" name="Google Shape;164;p57"/>
          <p:cNvSpPr txBox="1">
            <a:spLocks noGrp="1"/>
          </p:cNvSpPr>
          <p:nvPr>
            <p:ph type="body" idx="1"/>
          </p:nvPr>
        </p:nvSpPr>
        <p:spPr>
          <a:xfrm>
            <a:off x="517870" y="3340442"/>
            <a:ext cx="5020948" cy="2528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1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5" name="Google Shape;165;p57"/>
          <p:cNvSpPr txBox="1">
            <a:spLocks noGrp="1"/>
          </p:cNvSpPr>
          <p:nvPr>
            <p:ph type="dt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7"/>
          <p:cNvSpPr txBox="1">
            <a:spLocks noGrp="1"/>
          </p:cNvSpPr>
          <p:nvPr>
            <p:ph type="ftr" idx="11"/>
          </p:nvPr>
        </p:nvSpPr>
        <p:spPr>
          <a:xfrm>
            <a:off x="517870" y="9771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57"/>
          <p:cNvSpPr txBox="1">
            <a:spLocks noGrp="1"/>
          </p:cNvSpPr>
          <p:nvPr>
            <p:ph type="sldNum" idx="12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8"/>
          <p:cNvSpPr txBox="1"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58"/>
          <p:cNvSpPr txBox="1">
            <a:spLocks noGrp="1"/>
          </p:cNvSpPr>
          <p:nvPr>
            <p:ph type="body" idx="1"/>
          </p:nvPr>
        </p:nvSpPr>
        <p:spPr>
          <a:xfrm rot="5400000">
            <a:off x="6737530" y="893901"/>
            <a:ext cx="4870457" cy="5021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58"/>
          <p:cNvSpPr txBox="1">
            <a:spLocks noGrp="1"/>
          </p:cNvSpPr>
          <p:nvPr>
            <p:ph type="dt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58"/>
          <p:cNvSpPr txBox="1">
            <a:spLocks noGrp="1"/>
          </p:cNvSpPr>
          <p:nvPr>
            <p:ph type="ftr" idx="11"/>
          </p:nvPr>
        </p:nvSpPr>
        <p:spPr>
          <a:xfrm>
            <a:off x="517870" y="9771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8"/>
          <p:cNvSpPr txBox="1">
            <a:spLocks noGrp="1"/>
          </p:cNvSpPr>
          <p:nvPr>
            <p:ph type="sldNum" idx="12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9"/>
          <p:cNvSpPr txBox="1">
            <a:spLocks noGrp="1"/>
          </p:cNvSpPr>
          <p:nvPr>
            <p:ph type="title"/>
          </p:nvPr>
        </p:nvSpPr>
        <p:spPr>
          <a:xfrm rot="5400000">
            <a:off x="6689685" y="969274"/>
            <a:ext cx="4956928" cy="501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59"/>
          <p:cNvSpPr txBox="1">
            <a:spLocks noGrp="1"/>
          </p:cNvSpPr>
          <p:nvPr>
            <p:ph type="body" idx="1"/>
          </p:nvPr>
        </p:nvSpPr>
        <p:spPr>
          <a:xfrm rot="5400000">
            <a:off x="549997" y="964664"/>
            <a:ext cx="4956928" cy="502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59"/>
          <p:cNvSpPr txBox="1">
            <a:spLocks noGrp="1"/>
          </p:cNvSpPr>
          <p:nvPr>
            <p:ph type="dt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59"/>
          <p:cNvSpPr txBox="1">
            <a:spLocks noGrp="1"/>
          </p:cNvSpPr>
          <p:nvPr>
            <p:ph type="ftr" idx="11"/>
          </p:nvPr>
        </p:nvSpPr>
        <p:spPr>
          <a:xfrm>
            <a:off x="517870" y="9771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59"/>
          <p:cNvSpPr txBox="1">
            <a:spLocks noGrp="1"/>
          </p:cNvSpPr>
          <p:nvPr>
            <p:ph type="sldNum" idx="12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180" name="Google Shape;180;p59"/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5" name="Google Shape;15;p34" descr="Ein Bild, das Text, Schrift, Logo, Grafiken enthält.&#10;&#10;KI-generierte Inhalte können fehlerhaft sein.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794" y="5784965"/>
            <a:ext cx="2801082" cy="997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4" descr="Ein Bild, das Text, Schrift, Diagramm, Screenshot enthält.&#10;&#10;KI-generierte Inhalte können fehlerhaft sein.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0694" y="5827704"/>
            <a:ext cx="1533106" cy="89849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7"/>
          <p:cNvSpPr txBox="1"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body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37"/>
          <p:cNvSpPr txBox="1">
            <a:spLocks noGrp="1"/>
          </p:cNvSpPr>
          <p:nvPr>
            <p:ph type="dt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37"/>
          <p:cNvSpPr txBox="1">
            <a:spLocks noGrp="1"/>
          </p:cNvSpPr>
          <p:nvPr>
            <p:ph type="ftr" idx="11"/>
          </p:nvPr>
        </p:nvSpPr>
        <p:spPr>
          <a:xfrm>
            <a:off x="517870" y="9771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37"/>
          <p:cNvSpPr txBox="1">
            <a:spLocks noGrp="1"/>
          </p:cNvSpPr>
          <p:nvPr>
            <p:ph type="sldNum" idx="12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90" name="Google Shape;90;p37"/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7"/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7"/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37" descr="Ein Bild, das Text, Schrift, Logo, Grafiken enthält.&#10;&#10;KI-generierte Inhalte können fehlerhaft sein.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058" y="5732602"/>
            <a:ext cx="2801082" cy="997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37" descr="Ein Bild, das Text, Schrift, Diagramm, Screenshot enthält.&#10;&#10;KI-generierte Inhalte können fehlerhaft sein.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1211" y="5883749"/>
            <a:ext cx="1533106" cy="89849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6"/>
          <p:cNvSpPr txBox="1"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36"/>
          <p:cNvSpPr txBox="1">
            <a:spLocks noGrp="1"/>
          </p:cNvSpPr>
          <p:nvPr>
            <p:ph type="body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36"/>
          <p:cNvSpPr txBox="1">
            <a:spLocks noGrp="1"/>
          </p:cNvSpPr>
          <p:nvPr>
            <p:ph type="dt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36"/>
          <p:cNvSpPr txBox="1">
            <a:spLocks noGrp="1"/>
          </p:cNvSpPr>
          <p:nvPr>
            <p:ph type="ftr" idx="11"/>
          </p:nvPr>
        </p:nvSpPr>
        <p:spPr>
          <a:xfrm>
            <a:off x="517870" y="9771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36"/>
          <p:cNvSpPr txBox="1">
            <a:spLocks noGrp="1"/>
          </p:cNvSpPr>
          <p:nvPr>
            <p:ph type="sldNum" idx="12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106" name="Google Shape;106;p36"/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6"/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6"/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36" descr="Ein Bild, das Text, Schrift, Logo, Grafiken enthält.&#10;&#10;KI-generierte Inhalte können fehlerhaft sein.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058" y="5732602"/>
            <a:ext cx="2801082" cy="997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6" descr="Ein Bild, das Text, Schrift, Diagramm, Screenshot enthält.&#10;&#10;KI-generierte Inhalte können fehlerhaft sein.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1882" y="5900663"/>
            <a:ext cx="1533109" cy="89849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ineersday.ch/ide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dgs.un.org/goal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"/>
          <p:cNvSpPr txBox="1"/>
          <p:nvPr/>
        </p:nvSpPr>
        <p:spPr>
          <a:xfrm>
            <a:off x="307675" y="1342791"/>
            <a:ext cx="11365769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b="1" i="0" u="none" strike="noStrike" cap="none" dirty="0">
                <a:solidFill>
                  <a:srgbClr val="8DA9DB"/>
                </a:solidFill>
                <a:latin typeface="Arial"/>
                <a:ea typeface="Arial"/>
                <a:cs typeface="Arial"/>
                <a:sym typeface="Arial"/>
              </a:rPr>
              <a:t>Engineers’ Day &amp; World Engineering Day</a:t>
            </a:r>
            <a:br>
              <a:rPr lang="de-DE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28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Eine weltweite Bewegung zur Förderung und Sichtbarmachung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 Berufsfelds der Ingenieurinnen und Ingenieure</a:t>
            </a:r>
            <a:endParaRPr sz="1600" i="0" u="none" strike="noStrike" dirty="0">
              <a:solidFill>
                <a:srgbClr val="0A0A0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675" y="3204713"/>
            <a:ext cx="11576650" cy="199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B4E2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B4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"/>
          <p:cNvSpPr txBox="1">
            <a:spLocks noGrp="1"/>
          </p:cNvSpPr>
          <p:nvPr>
            <p:ph type="ctrTitle"/>
          </p:nvPr>
        </p:nvSpPr>
        <p:spPr>
          <a:xfrm>
            <a:off x="521207" y="1211766"/>
            <a:ext cx="9021803" cy="472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SzPts val="7400"/>
            </a:pPr>
            <a:r>
              <a:rPr lang="de-CH" sz="7400" dirty="0">
                <a:latin typeface="Arial"/>
                <a:ea typeface="Arial"/>
                <a:cs typeface="Arial"/>
                <a:sym typeface="Arial"/>
              </a:rPr>
              <a:t>Der Engineers’ Day</a:t>
            </a:r>
            <a:endParaRPr dirty="0"/>
          </a:p>
        </p:txBody>
      </p:sp>
      <p:sp>
        <p:nvSpPr>
          <p:cNvPr id="195" name="Google Shape;195;p2"/>
          <p:cNvSpPr/>
          <p:nvPr/>
        </p:nvSpPr>
        <p:spPr>
          <a:xfrm>
            <a:off x="517869" y="6208776"/>
            <a:ext cx="7269480" cy="149279"/>
          </a:xfrm>
          <a:custGeom>
            <a:avLst/>
            <a:gdLst/>
            <a:ahLst/>
            <a:cxnLst/>
            <a:rect l="l" t="t" r="r" b="b"/>
            <a:pathLst>
              <a:path w="8085002" h="149279" extrusionOk="0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"/>
          <p:cNvSpPr txBox="1">
            <a:spLocks noGrp="1"/>
          </p:cNvSpPr>
          <p:nvPr>
            <p:ph type="title"/>
          </p:nvPr>
        </p:nvSpPr>
        <p:spPr>
          <a:xfrm>
            <a:off x="5519738" y="976160"/>
            <a:ext cx="6151334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de-DE" sz="3600" dirty="0"/>
              <a:t>Der Engineers’ Day </a:t>
            </a:r>
            <a:br>
              <a:rPr lang="de-DE" sz="3600" dirty="0"/>
            </a:br>
            <a:r>
              <a:rPr lang="de-DE" sz="3600" dirty="0"/>
              <a:t>in der Schweiz</a:t>
            </a:r>
            <a:endParaRPr sz="3600" dirty="0"/>
          </a:p>
        </p:txBody>
      </p:sp>
      <p:sp>
        <p:nvSpPr>
          <p:cNvPr id="202" name="Google Shape;202;p3"/>
          <p:cNvSpPr txBox="1">
            <a:spLocks noGrp="1"/>
          </p:cNvSpPr>
          <p:nvPr>
            <p:ph type="body" idx="2"/>
          </p:nvPr>
        </p:nvSpPr>
        <p:spPr>
          <a:xfrm>
            <a:off x="5519737" y="2577871"/>
            <a:ext cx="6151347" cy="3303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Der </a:t>
            </a:r>
            <a:r>
              <a:rPr lang="de-DE" u="sng" dirty="0">
                <a:solidFill>
                  <a:srgbClr val="8DA9DB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Engineers’ Day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zielt darauf ab, die Leistungen von Ingenieurinnen und Ingenieuren sichtbar zu machen, ihren gesellschaftlichen Wert zu stärken und junge Talente zu inspirieren.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</a:p>
          <a:p>
            <a:pPr marL="148590" lvl="0" indent="0">
              <a:spcBef>
                <a:spcPts val="0"/>
              </a:spcBef>
              <a:buSzPct val="100000"/>
            </a:pPr>
            <a:endParaRPr lang="de-CH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34340" lvl="0" indent="-28575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de-CH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Am 4. März bilden zahlreiche</a:t>
            </a:r>
            <a:r>
              <a:rPr lang="de-CH" b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de-CH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Veranstaltungen und Aktionen einen landesweiten, gemeinsamen Auftritt und zeigen die Vielfalt und Relevanz des Ingenieurwesens.</a:t>
            </a:r>
          </a:p>
          <a:p>
            <a:pPr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endParaRPr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03" name="Google Shape;203;p3" descr="Ein Bild, das Kleidung, Person, Im Haus, Tisch enthält.&#10;&#10;KI-generierte Inhalte können fehlerhaft sein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915" y="976160"/>
            <a:ext cx="3787800" cy="44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8" descr="Bauarbeiter feiern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690" t="10088" r="-26205"/>
          <a:stretch>
            <a:fillRect/>
          </a:stretch>
        </p:blipFill>
        <p:spPr>
          <a:xfrm>
            <a:off x="0" y="981075"/>
            <a:ext cx="5253644" cy="450056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8"/>
          <p:cNvSpPr txBox="1">
            <a:spLocks noGrp="1"/>
          </p:cNvSpPr>
          <p:nvPr>
            <p:ph type="title"/>
          </p:nvPr>
        </p:nvSpPr>
        <p:spPr>
          <a:xfrm>
            <a:off x="5519736" y="976160"/>
            <a:ext cx="6151335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e-DE" sz="3600" dirty="0"/>
              <a:t>Bedeutung des Berufs</a:t>
            </a:r>
            <a:endParaRPr sz="3600" dirty="0"/>
          </a:p>
        </p:txBody>
      </p:sp>
      <p:sp>
        <p:nvSpPr>
          <p:cNvPr id="211" name="Google Shape;211;p8"/>
          <p:cNvSpPr txBox="1">
            <a:spLocks noGrp="1"/>
          </p:cNvSpPr>
          <p:nvPr>
            <p:ph type="body" idx="2"/>
          </p:nvPr>
        </p:nvSpPr>
        <p:spPr>
          <a:xfrm>
            <a:off x="5519737" y="2577875"/>
            <a:ext cx="6552637" cy="420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buSzPts val="1400"/>
              <a:buFont typeface="Arial" panose="020B0604020202020204" pitchFamily="34" charset="0"/>
              <a:buChar char="•"/>
            </a:pPr>
            <a:r>
              <a:rPr lang="de-DE" sz="1500" b="1" dirty="0"/>
              <a:t>Innovationskraft der Ingenieurinnen und Ingenieure</a:t>
            </a:r>
            <a:br>
              <a:rPr lang="de-DE" sz="1500" b="1" dirty="0"/>
            </a:br>
            <a:r>
              <a:rPr lang="de-DE" sz="1500" dirty="0" err="1"/>
              <a:t>Ingenieur:innen</a:t>
            </a:r>
            <a:r>
              <a:rPr lang="de-DE" sz="1500" dirty="0"/>
              <a:t> sind bekannt für ihre Innovationskraft, die neue Lösungen und Technologien hervorbringt, die unser Leben verbessern. </a:t>
            </a:r>
            <a:r>
              <a:rPr lang="de-DE" sz="1600" dirty="0">
                <a:ea typeface="Helvetica Neue"/>
                <a:cs typeface="Helvetica Neue"/>
                <a:sym typeface="Helvetica Neue"/>
              </a:rPr>
              <a:t>Ingenieurinnen und Ingenieure leisten einen entscheidenden Beitrag zur Lösung gesellschaftlicher Herausforderungen und zur Erreichung der UNO-Nachhaltigkeitsziele. </a:t>
            </a:r>
          </a:p>
          <a:p>
            <a:pPr marL="285750" lvl="0" indent="-285750">
              <a:spcBef>
                <a:spcPts val="0"/>
              </a:spcBef>
              <a:buSzPts val="1400"/>
              <a:buFont typeface="Arial" panose="020B0604020202020204" pitchFamily="34" charset="0"/>
              <a:buChar char="•"/>
            </a:pPr>
            <a:endParaRPr lang="de-DE" sz="1600" dirty="0">
              <a:ea typeface="Helvetica Neue"/>
              <a:cs typeface="Helvetica Neue"/>
              <a:sym typeface="Helvetica Neue"/>
            </a:endParaRPr>
          </a:p>
          <a:p>
            <a:pPr marL="285750" lvl="0" indent="-285750">
              <a:spcBef>
                <a:spcPts val="0"/>
              </a:spcBef>
              <a:buSzPts val="1400"/>
              <a:buFont typeface="Arial" panose="020B0604020202020204" pitchFamily="34" charset="0"/>
              <a:buChar char="•"/>
            </a:pPr>
            <a:r>
              <a:rPr lang="de-DE" sz="1500" b="1" dirty="0"/>
              <a:t>Engagement und Verantwortung</a:t>
            </a:r>
            <a:br>
              <a:rPr lang="de-DE" sz="1500" b="1" dirty="0"/>
            </a:br>
            <a:r>
              <a:rPr lang="de-DE" sz="1500" dirty="0"/>
              <a:t>Das Engagement der Ingenieurinnen und Ingenieure ist entscheidend für den Fortschritt in verschiedenen Bereichen.</a:t>
            </a:r>
            <a:endParaRPr sz="1500" dirty="0"/>
          </a:p>
        </p:txBody>
      </p:sp>
      <p:sp>
        <p:nvSpPr>
          <p:cNvPr id="2" name="Google Shape;211;p8">
            <a:extLst>
              <a:ext uri="{FF2B5EF4-FFF2-40B4-BE49-F238E27FC236}">
                <a16:creationId xmlns:a16="http://schemas.microsoft.com/office/drawing/2014/main" id="{74206DF1-8F4D-44DB-61D7-10868A0BD52A}"/>
              </a:ext>
            </a:extLst>
          </p:cNvPr>
          <p:cNvSpPr txBox="1">
            <a:spLocks/>
          </p:cNvSpPr>
          <p:nvPr/>
        </p:nvSpPr>
        <p:spPr>
          <a:xfrm>
            <a:off x="5519736" y="1983509"/>
            <a:ext cx="6552637" cy="420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spcBef>
                <a:spcPts val="0"/>
              </a:spcBef>
              <a:buSzPts val="1400"/>
              <a:buFont typeface="Arial" panose="020B0604020202020204" pitchFamily="34" charset="0"/>
              <a:buChar char="•"/>
            </a:pPr>
            <a:r>
              <a:rPr lang="de-DE" b="1" dirty="0"/>
              <a:t>Innovationskraft</a:t>
            </a:r>
            <a:br>
              <a:rPr lang="de-DE" b="1" dirty="0"/>
            </a:br>
            <a:r>
              <a:rPr lang="de-DE" dirty="0"/>
              <a:t>Ingenieurinnen und Ingenieure sind bekannt für ihre Innovationskraft, die neue Lösungen und Technologien hervorbringt. </a:t>
            </a:r>
            <a:r>
              <a:rPr lang="de-DE" dirty="0">
                <a:ea typeface="Helvetica Neue"/>
                <a:cs typeface="Helvetica Neue"/>
                <a:sym typeface="Helvetica Neue"/>
              </a:rPr>
              <a:t>Sie leisten einen entscheidenden Beitrag zur Erhöhung der Lebensqualität, zur Lösung gesellschaftlicher Herausforderungen und zur Erreichung der UNO-Nachhaltigkeitsziele. </a:t>
            </a:r>
          </a:p>
          <a:p>
            <a:pPr marL="0" indent="0">
              <a:spcBef>
                <a:spcPts val="0"/>
              </a:spcBef>
              <a:buSzPts val="1400"/>
            </a:pPr>
            <a:endParaRPr lang="de-DE" dirty="0">
              <a:ea typeface="Helvetica Neue"/>
              <a:cs typeface="Helvetica Neue"/>
              <a:sym typeface="Helvetica Neue"/>
            </a:endParaRPr>
          </a:p>
          <a:p>
            <a:pPr marL="285750" indent="-285750">
              <a:spcBef>
                <a:spcPts val="0"/>
              </a:spcBef>
              <a:buSzPts val="1400"/>
              <a:buFont typeface="Arial" panose="020B0604020202020204" pitchFamily="34" charset="0"/>
              <a:buChar char="•"/>
            </a:pPr>
            <a:r>
              <a:rPr lang="de-DE" b="1" dirty="0"/>
              <a:t>Vernetzte Zusammenarbeit</a:t>
            </a:r>
            <a:br>
              <a:rPr lang="de-DE" b="1" dirty="0"/>
            </a:br>
            <a:r>
              <a:rPr lang="de-DE" dirty="0" err="1"/>
              <a:t>Ingenieur:innen</a:t>
            </a:r>
            <a:r>
              <a:rPr lang="de-DE" dirty="0"/>
              <a:t> arbeiten in interdisziplinären Teams, in denen sie Kreativität, Problemlösungskompetenz und Softskills einbringen, um gemeinsam nutzungsorientierte Lösungen zu entwickeln.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>
          <a:extLst>
            <a:ext uri="{FF2B5EF4-FFF2-40B4-BE49-F238E27FC236}">
              <a16:creationId xmlns:a16="http://schemas.microsoft.com/office/drawing/2014/main" id="{19F3ACF1-142A-F088-90A5-E24C9FE8F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8" descr="Bauarbeiter feiern">
            <a:extLst>
              <a:ext uri="{FF2B5EF4-FFF2-40B4-BE49-F238E27FC236}">
                <a16:creationId xmlns:a16="http://schemas.microsoft.com/office/drawing/2014/main" id="{996A4055-FDEC-9211-AA0A-A49C0EB7BA99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690" t="10088" r="-26205"/>
          <a:stretch>
            <a:fillRect/>
          </a:stretch>
        </p:blipFill>
        <p:spPr>
          <a:xfrm>
            <a:off x="0" y="981075"/>
            <a:ext cx="5253644" cy="450056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8">
            <a:extLst>
              <a:ext uri="{FF2B5EF4-FFF2-40B4-BE49-F238E27FC236}">
                <a16:creationId xmlns:a16="http://schemas.microsoft.com/office/drawing/2014/main" id="{BA5D3372-17FE-B36B-22A6-C204BC42BB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19736" y="976160"/>
            <a:ext cx="6151335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e-DE" sz="3600" dirty="0"/>
              <a:t>Rolle als Vorbilder</a:t>
            </a:r>
            <a:endParaRPr sz="3600" dirty="0"/>
          </a:p>
        </p:txBody>
      </p:sp>
      <p:sp>
        <p:nvSpPr>
          <p:cNvPr id="211" name="Google Shape;211;p8">
            <a:extLst>
              <a:ext uri="{FF2B5EF4-FFF2-40B4-BE49-F238E27FC236}">
                <a16:creationId xmlns:a16="http://schemas.microsoft.com/office/drawing/2014/main" id="{1A0E061D-1CDE-AE5D-386A-1B06C33129D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519736" y="1989138"/>
            <a:ext cx="6552637" cy="420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SzPts val="1400"/>
              <a:buFont typeface="Arial" panose="020B0604020202020204" pitchFamily="34" charset="0"/>
              <a:buChar char="•"/>
            </a:pPr>
            <a:r>
              <a:rPr lang="de-DE" b="1" dirty="0"/>
              <a:t>Engagement und Verantwortung</a:t>
            </a:r>
            <a:br>
              <a:rPr lang="de-DE" b="1" dirty="0"/>
            </a:br>
            <a:r>
              <a:rPr lang="de-DE" dirty="0"/>
              <a:t>Das Engagement der Ingenieurinnen und Ingenieure ist entscheidend für den Fortschritt in verschiedenen Bereichen.</a:t>
            </a:r>
          </a:p>
          <a:p>
            <a:pPr marL="342900" indent="-342900">
              <a:spcBef>
                <a:spcPts val="0"/>
              </a:spcBef>
              <a:buSzPts val="1400"/>
              <a:buFont typeface="Arial" panose="020B0604020202020204" pitchFamily="34" charset="0"/>
              <a:buChar char="•"/>
            </a:pPr>
            <a:endParaRPr lang="de-DE" dirty="0"/>
          </a:p>
          <a:p>
            <a:pPr marL="342900" lvl="1">
              <a:buSzPts val="1400"/>
            </a:pPr>
            <a:r>
              <a:rPr lang="de-DE" sz="2000" b="1" dirty="0"/>
              <a:t>Inspiration für die nächste Generation</a:t>
            </a:r>
            <a:br>
              <a:rPr lang="de-DE" sz="2000" b="1" dirty="0"/>
            </a:br>
            <a:r>
              <a:rPr lang="de-DE" sz="2000" dirty="0"/>
              <a:t>Ingenieurinnen und Ingenieure dienen als Vorbilder und inspirieren junge Menschen, Karrieren in MINT-Fächern zu verfolgen und innovative Lösungen zu entwickeln.</a:t>
            </a:r>
          </a:p>
        </p:txBody>
      </p:sp>
    </p:spTree>
    <p:extLst>
      <p:ext uri="{BB962C8B-B14F-4D97-AF65-F5344CB8AC3E}">
        <p14:creationId xmlns:p14="http://schemas.microsoft.com/office/powerpoint/2010/main" val="3637625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B4E2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B4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6"/>
          <p:cNvSpPr txBox="1">
            <a:spLocks noGrp="1"/>
          </p:cNvSpPr>
          <p:nvPr>
            <p:ph type="ctrTitle"/>
          </p:nvPr>
        </p:nvSpPr>
        <p:spPr>
          <a:xfrm>
            <a:off x="521208" y="1211766"/>
            <a:ext cx="7237052" cy="472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400"/>
              <a:buFont typeface="Arial"/>
              <a:buNone/>
            </a:pPr>
            <a:r>
              <a:rPr lang="de-DE" sz="7400"/>
              <a:t>Internationale Bedeutung</a:t>
            </a:r>
            <a:endParaRPr/>
          </a:p>
        </p:txBody>
      </p:sp>
      <p:sp>
        <p:nvSpPr>
          <p:cNvPr id="220" name="Google Shape;220;p6"/>
          <p:cNvSpPr/>
          <p:nvPr/>
        </p:nvSpPr>
        <p:spPr>
          <a:xfrm>
            <a:off x="517869" y="6208776"/>
            <a:ext cx="7269480" cy="149279"/>
          </a:xfrm>
          <a:custGeom>
            <a:avLst/>
            <a:gdLst/>
            <a:ahLst/>
            <a:cxnLst/>
            <a:rect l="l" t="t" r="r" b="b"/>
            <a:pathLst>
              <a:path w="8085002" h="149279" extrusionOk="0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"/>
          <p:cNvSpPr txBox="1">
            <a:spLocks noGrp="1"/>
          </p:cNvSpPr>
          <p:nvPr>
            <p:ph type="title"/>
          </p:nvPr>
        </p:nvSpPr>
        <p:spPr>
          <a:xfrm>
            <a:off x="5544272" y="976160"/>
            <a:ext cx="6126799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rPr lang="de-DE" sz="3600" dirty="0"/>
              <a:t>World Engineering Day </a:t>
            </a:r>
            <a:r>
              <a:rPr lang="de-DE" sz="3600" dirty="0" err="1"/>
              <a:t>for</a:t>
            </a:r>
            <a:r>
              <a:rPr lang="de-DE" sz="3600" dirty="0"/>
              <a:t> </a:t>
            </a:r>
            <a:r>
              <a:rPr lang="de-DE" sz="3600" dirty="0" err="1"/>
              <a:t>Sustainable</a:t>
            </a:r>
            <a:r>
              <a:rPr lang="de-DE" sz="3600" dirty="0"/>
              <a:t> Development</a:t>
            </a:r>
            <a:endParaRPr sz="3600" dirty="0"/>
          </a:p>
        </p:txBody>
      </p:sp>
      <p:sp>
        <p:nvSpPr>
          <p:cNvPr id="227" name="Google Shape;227;p7"/>
          <p:cNvSpPr txBox="1">
            <a:spLocks noGrp="1"/>
          </p:cNvSpPr>
          <p:nvPr>
            <p:ph type="body" idx="2"/>
          </p:nvPr>
        </p:nvSpPr>
        <p:spPr>
          <a:xfrm>
            <a:off x="5544272" y="2600325"/>
            <a:ext cx="6517002" cy="413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de-DE" dirty="0"/>
              <a:t>Der Engineers’ Day in der Schweiz ist Teil des </a:t>
            </a:r>
            <a:r>
              <a:rPr lang="de-DE" i="1" dirty="0"/>
              <a:t>UNESCO World Engineering Day </a:t>
            </a:r>
            <a:r>
              <a:rPr lang="de-DE" i="1" dirty="0" err="1"/>
              <a:t>for</a:t>
            </a:r>
            <a:r>
              <a:rPr lang="de-DE" i="1" dirty="0"/>
              <a:t> </a:t>
            </a:r>
            <a:r>
              <a:rPr lang="de-DE" i="1" dirty="0" err="1"/>
              <a:t>Sustainable</a:t>
            </a:r>
            <a:r>
              <a:rPr lang="de-DE" i="1" dirty="0"/>
              <a:t> Development.</a:t>
            </a:r>
            <a:r>
              <a:rPr lang="de-DE" dirty="0"/>
              <a:t> 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</a:pPr>
            <a:endParaRPr dirty="0"/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de-DE" dirty="0">
                <a:latin typeface="Arial"/>
                <a:ea typeface="Arial"/>
                <a:cs typeface="Arial"/>
                <a:sym typeface="Arial"/>
              </a:rPr>
              <a:t>Die UNESCO hat am 4. März 2019 den </a:t>
            </a:r>
            <a:r>
              <a:rPr lang="de-DE" i="1" dirty="0">
                <a:latin typeface="Arial"/>
                <a:ea typeface="Arial"/>
                <a:cs typeface="Arial"/>
                <a:sym typeface="Arial"/>
              </a:rPr>
              <a:t>World Engineering Day </a:t>
            </a:r>
            <a:r>
              <a:rPr lang="de-DE" i="1" dirty="0" err="1"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de-DE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i="1" dirty="0" err="1">
                <a:latin typeface="Arial"/>
                <a:ea typeface="Arial"/>
                <a:cs typeface="Arial"/>
                <a:sym typeface="Arial"/>
              </a:rPr>
              <a:t>Sustainable</a:t>
            </a:r>
            <a:r>
              <a:rPr lang="de-DE" i="1" dirty="0">
                <a:latin typeface="Arial"/>
                <a:ea typeface="Arial"/>
                <a:cs typeface="Arial"/>
                <a:sym typeface="Arial"/>
              </a:rPr>
              <a:t> Development</a:t>
            </a:r>
            <a:r>
              <a:rPr lang="de-DE" dirty="0">
                <a:latin typeface="Arial"/>
                <a:ea typeface="Arial"/>
                <a:cs typeface="Arial"/>
                <a:sym typeface="Arial"/>
              </a:rPr>
              <a:t> erklärt. Der Tag macht jährlich weltweit die zentrale Rolle der Ingenieurinnen und Ingenieure für die globale nachhaltige Entwicklung sichtbar.</a:t>
            </a:r>
            <a:endParaRPr dirty="0"/>
          </a:p>
        </p:txBody>
      </p:sp>
      <p:pic>
        <p:nvPicPr>
          <p:cNvPr id="228" name="Google Shape;228;p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782" y="2073146"/>
            <a:ext cx="4604695" cy="2902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7" descr="Ein Bild, das Text, Schrift, Diagramm, Screenshot enthält.&#10;&#10;KI-generierte Inhalte können fehlerhaft sein.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786" y="833624"/>
            <a:ext cx="1533109" cy="898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>
          <a:extLst>
            <a:ext uri="{FF2B5EF4-FFF2-40B4-BE49-F238E27FC236}">
              <a16:creationId xmlns:a16="http://schemas.microsoft.com/office/drawing/2014/main" id="{1C4AA48D-1A05-653A-DD87-F3AE38547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">
            <a:extLst>
              <a:ext uri="{FF2B5EF4-FFF2-40B4-BE49-F238E27FC236}">
                <a16:creationId xmlns:a16="http://schemas.microsoft.com/office/drawing/2014/main" id="{A0956B95-4749-DC47-5A7E-FE6D327CE4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44272" y="976160"/>
            <a:ext cx="6126799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rPr lang="de-DE" sz="3600" dirty="0"/>
              <a:t>World Engineering Day </a:t>
            </a:r>
            <a:r>
              <a:rPr lang="de-DE" sz="3600" dirty="0" err="1"/>
              <a:t>for</a:t>
            </a:r>
            <a:r>
              <a:rPr lang="de-DE" sz="3600" dirty="0"/>
              <a:t> </a:t>
            </a:r>
            <a:r>
              <a:rPr lang="de-DE" sz="3600" dirty="0" err="1"/>
              <a:t>Sustainable</a:t>
            </a:r>
            <a:r>
              <a:rPr lang="de-DE" sz="3600" dirty="0"/>
              <a:t> Development</a:t>
            </a:r>
            <a:endParaRPr sz="3600" dirty="0"/>
          </a:p>
        </p:txBody>
      </p:sp>
      <p:sp>
        <p:nvSpPr>
          <p:cNvPr id="227" name="Google Shape;227;p7">
            <a:extLst>
              <a:ext uri="{FF2B5EF4-FFF2-40B4-BE49-F238E27FC236}">
                <a16:creationId xmlns:a16="http://schemas.microsoft.com/office/drawing/2014/main" id="{B9B3AB8C-51BD-68F3-3D3E-BAC3705D3E7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544272" y="2600325"/>
            <a:ext cx="6517002" cy="413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de-DE" dirty="0">
                <a:latin typeface="Arial"/>
                <a:ea typeface="Arial"/>
                <a:cs typeface="Arial"/>
                <a:sym typeface="Arial"/>
              </a:rPr>
              <a:t>Der Tag dient der Sensibilisierung</a:t>
            </a:r>
            <a:r>
              <a:rPr lang="de-DE" dirty="0"/>
              <a:t> und </a:t>
            </a:r>
            <a:r>
              <a:rPr lang="de-DE" dirty="0">
                <a:latin typeface="Arial"/>
                <a:ea typeface="Arial"/>
                <a:cs typeface="Arial"/>
                <a:sym typeface="Arial"/>
              </a:rPr>
              <a:t>Nachwuchsgewinnung im Sinne der UN-Nachhaltigkeitsziele (</a:t>
            </a:r>
            <a:r>
              <a:rPr lang="de-DE" u="sng" dirty="0">
                <a:solidFill>
                  <a:srgbClr val="8DA9DB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SDGs</a:t>
            </a:r>
            <a:r>
              <a:rPr lang="de-DE" dirty="0">
                <a:latin typeface="Arial"/>
                <a:ea typeface="Arial"/>
                <a:cs typeface="Arial"/>
                <a:sym typeface="Arial"/>
              </a:rPr>
              <a:t>).</a:t>
            </a: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endParaRPr lang="de-DE" dirty="0">
              <a:latin typeface="Arial"/>
              <a:ea typeface="Arial"/>
              <a:cs typeface="Arial"/>
              <a:sym typeface="Arial"/>
            </a:endParaRP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de-DE" dirty="0"/>
              <a:t>Ingenieurinnen und Ingenieure sind zentrale Key Player für lebenswichtige Infrastrukturen, Innovation, Klimaschutz und gesellschaftliche Entwicklung. </a:t>
            </a:r>
          </a:p>
        </p:txBody>
      </p:sp>
      <p:pic>
        <p:nvPicPr>
          <p:cNvPr id="228" name="Google Shape;228;p7">
            <a:extLst>
              <a:ext uri="{FF2B5EF4-FFF2-40B4-BE49-F238E27FC236}">
                <a16:creationId xmlns:a16="http://schemas.microsoft.com/office/drawing/2014/main" id="{6FF837D6-40A9-A350-5B5E-698F0F92032B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782" y="2073146"/>
            <a:ext cx="4604695" cy="2902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7" descr="Ein Bild, das Text, Schrift, Diagramm, Screenshot enthält.&#10;&#10;KI-generierte Inhalte können fehlerhaft sein.">
            <a:extLst>
              <a:ext uri="{FF2B5EF4-FFF2-40B4-BE49-F238E27FC236}">
                <a16:creationId xmlns:a16="http://schemas.microsoft.com/office/drawing/2014/main" id="{A163DCBC-7245-361B-7632-C324E3836C6B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786" y="833624"/>
            <a:ext cx="1533109" cy="8984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9860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>
          <a:extLst>
            <a:ext uri="{FF2B5EF4-FFF2-40B4-BE49-F238E27FC236}">
              <a16:creationId xmlns:a16="http://schemas.microsoft.com/office/drawing/2014/main" id="{48E55FF7-8B31-D7EC-1B61-EA8552A35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5">
            <a:extLst>
              <a:ext uri="{FF2B5EF4-FFF2-40B4-BE49-F238E27FC236}">
                <a16:creationId xmlns:a16="http://schemas.microsoft.com/office/drawing/2014/main" id="{25D40A41-33EB-5A69-77B2-FD55AED4D1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B4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5">
            <a:extLst>
              <a:ext uri="{FF2B5EF4-FFF2-40B4-BE49-F238E27FC236}">
                <a16:creationId xmlns:a16="http://schemas.microsoft.com/office/drawing/2014/main" id="{8B009CF0-AF9E-B0A7-6146-D52E3D28877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1208" y="1211766"/>
            <a:ext cx="7237052" cy="472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400"/>
              <a:buFont typeface="Arial"/>
              <a:buNone/>
            </a:pPr>
            <a:r>
              <a:rPr lang="de-DE" sz="7400" dirty="0">
                <a:solidFill>
                  <a:schemeClr val="bg1"/>
                </a:solidFill>
              </a:rPr>
              <a:t>Engineers’ Day </a:t>
            </a:r>
            <a:br>
              <a:rPr lang="de-DE" sz="74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Tag der Ingenieurinnen und Ingenieure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54" name="Google Shape;354;p25">
            <a:extLst>
              <a:ext uri="{FF2B5EF4-FFF2-40B4-BE49-F238E27FC236}">
                <a16:creationId xmlns:a16="http://schemas.microsoft.com/office/drawing/2014/main" id="{BB4EF439-9715-CA42-F0EE-89E70CC4BD48}"/>
              </a:ext>
            </a:extLst>
          </p:cNvPr>
          <p:cNvSpPr/>
          <p:nvPr/>
        </p:nvSpPr>
        <p:spPr>
          <a:xfrm>
            <a:off x="517869" y="6208776"/>
            <a:ext cx="7269480" cy="149279"/>
          </a:xfrm>
          <a:custGeom>
            <a:avLst/>
            <a:gdLst/>
            <a:ahLst/>
            <a:cxnLst/>
            <a:rect l="l" t="t" r="r" b="b"/>
            <a:pathLst>
              <a:path w="8085002" h="149279" extrusionOk="0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4591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 2013–202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staltVTI">
  <a:themeElements>
    <a:clrScheme name="Custom 86">
      <a:dk1>
        <a:srgbClr val="000000"/>
      </a:dk1>
      <a:lt1>
        <a:srgbClr val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estaltVTI">
  <a:themeElements>
    <a:clrScheme name="Custom 86">
      <a:dk1>
        <a:srgbClr val="000000"/>
      </a:dk1>
      <a:lt1>
        <a:srgbClr val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Macintosh PowerPoint</Application>
  <PresentationFormat>Breitbild</PresentationFormat>
  <Paragraphs>37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 Neue</vt:lpstr>
      <vt:lpstr>Office-Design 2013–2022</vt:lpstr>
      <vt:lpstr>GestaltVTI</vt:lpstr>
      <vt:lpstr>GestaltVTI</vt:lpstr>
      <vt:lpstr>PowerPoint-Präsentation</vt:lpstr>
      <vt:lpstr>Der Engineers’ Day</vt:lpstr>
      <vt:lpstr>Der Engineers’ Day  in der Schweiz</vt:lpstr>
      <vt:lpstr>Bedeutung des Berufs</vt:lpstr>
      <vt:lpstr>Rolle als Vorbilder</vt:lpstr>
      <vt:lpstr>Internationale Bedeutung</vt:lpstr>
      <vt:lpstr>World Engineering Day for Sustainable Development</vt:lpstr>
      <vt:lpstr>World Engineering Day for Sustainable Development</vt:lpstr>
      <vt:lpstr>Engineers’ Day  Tag der Ingenieurinnen und Ingenieure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Daniel Löhr</dc:creator>
  <cp:lastModifiedBy>IEU Kommunikation</cp:lastModifiedBy>
  <cp:revision>15</cp:revision>
  <dcterms:created xsi:type="dcterms:W3CDTF">2023-01-08T12:08:38Z</dcterms:created>
  <dcterms:modified xsi:type="dcterms:W3CDTF">2026-02-09T07:33:25Z</dcterms:modified>
</cp:coreProperties>
</file>